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4C"/>
    <a:srgbClr val="FF7D7D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53" autoAdjust="0"/>
    <p:restoredTop sz="94660"/>
  </p:normalViewPr>
  <p:slideViewPr>
    <p:cSldViewPr snapToGrid="0">
      <p:cViewPr>
        <p:scale>
          <a:sx n="140" d="100"/>
          <a:sy n="140" d="100"/>
        </p:scale>
        <p:origin x="8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002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92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65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764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624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263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85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05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7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350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35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887F8-2D72-47FE-93F6-EBF88AAC3480}" type="datetimeFigureOut">
              <a:rPr lang="pt-BR" smtClean="0"/>
              <a:t>29/11/2023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7CBB7-AC36-4AEE-9067-8D162A106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219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176F290-01C5-7D7A-C366-A7CBEB786899}"/>
              </a:ext>
            </a:extLst>
          </p:cNvPr>
          <p:cNvSpPr/>
          <p:nvPr/>
        </p:nvSpPr>
        <p:spPr>
          <a:xfrm>
            <a:off x="4927123" y="3"/>
            <a:ext cx="1966605" cy="9905998"/>
          </a:xfrm>
          <a:prstGeom prst="rect">
            <a:avLst/>
          </a:prstGeom>
          <a:solidFill>
            <a:srgbClr val="0000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AutoShape 14">
            <a:extLst>
              <a:ext uri="{FF2B5EF4-FFF2-40B4-BE49-F238E27FC236}">
                <a16:creationId xmlns:a16="http://schemas.microsoft.com/office/drawing/2014/main" id="{7B7C362D-F49E-3D90-257C-04D80D6EF964}"/>
              </a:ext>
            </a:extLst>
          </p:cNvPr>
          <p:cNvSpPr/>
          <p:nvPr/>
        </p:nvSpPr>
        <p:spPr>
          <a:xfrm>
            <a:off x="0" y="0"/>
            <a:ext cx="6858000" cy="1526650"/>
          </a:xfrm>
          <a:prstGeom prst="rect">
            <a:avLst/>
          </a:prstGeom>
          <a:solidFill>
            <a:srgbClr val="00004C"/>
          </a:solidFill>
          <a:ln>
            <a:solidFill>
              <a:srgbClr val="00004C"/>
            </a:solidFill>
          </a:ln>
        </p:spPr>
        <p:txBody>
          <a:bodyPr/>
          <a:lstStyle/>
          <a:p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7383F37-88FD-F37A-809A-D54154A6A10A}"/>
              </a:ext>
            </a:extLst>
          </p:cNvPr>
          <p:cNvSpPr txBox="1"/>
          <p:nvPr/>
        </p:nvSpPr>
        <p:spPr>
          <a:xfrm>
            <a:off x="274836" y="487307"/>
            <a:ext cx="3919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EXCELENTÍSSIMO SENHOR DOUTOR JUIZ DE DIREITO DA (...)</a:t>
            </a:r>
          </a:p>
        </p:txBody>
      </p:sp>
      <p:grpSp>
        <p:nvGrpSpPr>
          <p:cNvPr id="110" name="Agrupar 109">
            <a:extLst>
              <a:ext uri="{FF2B5EF4-FFF2-40B4-BE49-F238E27FC236}">
                <a16:creationId xmlns:a16="http://schemas.microsoft.com/office/drawing/2014/main" id="{9FAE73C9-AD4C-BE6A-AD31-8F2D23DC5121}"/>
              </a:ext>
            </a:extLst>
          </p:cNvPr>
          <p:cNvGrpSpPr/>
          <p:nvPr/>
        </p:nvGrpSpPr>
        <p:grpSpPr>
          <a:xfrm>
            <a:off x="1409154" y="1214402"/>
            <a:ext cx="2079393" cy="537230"/>
            <a:chOff x="1421111" y="1161072"/>
            <a:chExt cx="2079393" cy="537230"/>
          </a:xfrm>
        </p:grpSpPr>
        <p:sp>
          <p:nvSpPr>
            <p:cNvPr id="24" name="AutoShape 4">
              <a:extLst>
                <a:ext uri="{FF2B5EF4-FFF2-40B4-BE49-F238E27FC236}">
                  <a16:creationId xmlns:a16="http://schemas.microsoft.com/office/drawing/2014/main" id="{17278597-6545-E17E-5C6C-6DA52E2BA278}"/>
                </a:ext>
              </a:extLst>
            </p:cNvPr>
            <p:cNvSpPr/>
            <p:nvPr/>
          </p:nvSpPr>
          <p:spPr>
            <a:xfrm>
              <a:off x="1493111" y="1240671"/>
              <a:ext cx="2007393" cy="457631"/>
            </a:xfrm>
            <a:prstGeom prst="rect">
              <a:avLst/>
            </a:prstGeom>
            <a:solidFill>
              <a:srgbClr val="5D626D">
                <a:alpha val="38824"/>
              </a:srgbClr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AutoShape 5">
              <a:extLst>
                <a:ext uri="{FF2B5EF4-FFF2-40B4-BE49-F238E27FC236}">
                  <a16:creationId xmlns:a16="http://schemas.microsoft.com/office/drawing/2014/main" id="{A464BDB1-91B3-4E91-4B7A-4B1A7E013E06}"/>
                </a:ext>
              </a:extLst>
            </p:cNvPr>
            <p:cNvSpPr/>
            <p:nvPr/>
          </p:nvSpPr>
          <p:spPr>
            <a:xfrm>
              <a:off x="1421111" y="1161072"/>
              <a:ext cx="2007889" cy="45763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66"/>
              </a:solidFill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" name="CaixaDeTexto 4">
            <a:extLst>
              <a:ext uri="{FF2B5EF4-FFF2-40B4-BE49-F238E27FC236}">
                <a16:creationId xmlns:a16="http://schemas.microsoft.com/office/drawing/2014/main" id="{F1630097-E0C1-772E-47D7-15A576143396}"/>
              </a:ext>
            </a:extLst>
          </p:cNvPr>
          <p:cNvSpPr txBox="1"/>
          <p:nvPr/>
        </p:nvSpPr>
        <p:spPr>
          <a:xfrm>
            <a:off x="1521065" y="1221722"/>
            <a:ext cx="1824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>
                <a:latin typeface="Arial" panose="020B0604020202020204" pitchFamily="34" charset="0"/>
                <a:cs typeface="Arial" panose="020B0604020202020204" pitchFamily="34" charset="0"/>
              </a:rPr>
              <a:t>MEMORIAIS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t-BR" sz="850" dirty="0">
                <a:latin typeface="Arial" panose="020B0604020202020204" pitchFamily="34" charset="0"/>
                <a:cs typeface="Arial" panose="020B0604020202020204" pitchFamily="34" charset="0"/>
              </a:rPr>
              <a:t>em formato Visual Law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6DA5EA9-6BCE-D545-12AB-1363A58ADCBD}"/>
              </a:ext>
            </a:extLst>
          </p:cNvPr>
          <p:cNvSpPr txBox="1"/>
          <p:nvPr/>
        </p:nvSpPr>
        <p:spPr>
          <a:xfrm>
            <a:off x="5102878" y="498435"/>
            <a:ext cx="161509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[INSIRA SEU LOGO OU NOME DO ESCRITÓRIO AQUI]</a:t>
            </a:r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42143483-9401-EB26-DF69-AE08D2AD7CF1}"/>
              </a:ext>
            </a:extLst>
          </p:cNvPr>
          <p:cNvSpPr txBox="1"/>
          <p:nvPr/>
        </p:nvSpPr>
        <p:spPr>
          <a:xfrm>
            <a:off x="2633997" y="9360766"/>
            <a:ext cx="213199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Nome do(a) advogado(a)</a:t>
            </a:r>
          </a:p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OAB/UF nº</a:t>
            </a:r>
          </a:p>
          <a:p>
            <a:pPr algn="ctr"/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43CBC553-C4A9-A403-8090-83FE323DD8C7}"/>
              </a:ext>
            </a:extLst>
          </p:cNvPr>
          <p:cNvCxnSpPr>
            <a:cxnSpLocks/>
          </p:cNvCxnSpPr>
          <p:nvPr/>
        </p:nvCxnSpPr>
        <p:spPr>
          <a:xfrm>
            <a:off x="2904978" y="9338983"/>
            <a:ext cx="16107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Agrupar 117">
            <a:extLst>
              <a:ext uri="{FF2B5EF4-FFF2-40B4-BE49-F238E27FC236}">
                <a16:creationId xmlns:a16="http://schemas.microsoft.com/office/drawing/2014/main" id="{7F1BE7E0-CF2A-DFAB-9F07-7D840C7F554F}"/>
              </a:ext>
            </a:extLst>
          </p:cNvPr>
          <p:cNvGrpSpPr/>
          <p:nvPr/>
        </p:nvGrpSpPr>
        <p:grpSpPr>
          <a:xfrm>
            <a:off x="39981" y="82240"/>
            <a:ext cx="5579318" cy="269078"/>
            <a:chOff x="39981" y="82240"/>
            <a:chExt cx="5579318" cy="269078"/>
          </a:xfrm>
        </p:grpSpPr>
        <p:sp>
          <p:nvSpPr>
            <p:cNvPr id="69" name="Google Shape;146;g14481795939_0_548">
              <a:extLst>
                <a:ext uri="{FF2B5EF4-FFF2-40B4-BE49-F238E27FC236}">
                  <a16:creationId xmlns:a16="http://schemas.microsoft.com/office/drawing/2014/main" id="{59499F77-4B2A-2C6F-BACE-9E0B2D781015}"/>
                </a:ext>
              </a:extLst>
            </p:cNvPr>
            <p:cNvSpPr/>
            <p:nvPr/>
          </p:nvSpPr>
          <p:spPr>
            <a:xfrm>
              <a:off x="39981" y="82240"/>
              <a:ext cx="5579318" cy="2690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pt-BR" sz="800" b="0" i="0" u="none" strike="noStrike" cap="none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Prof. Ranieri Ferraz Nogueira – Complexo Educacional Ranieri Nogueira</a:t>
              </a:r>
            </a:p>
          </p:txBody>
        </p:sp>
        <p:cxnSp>
          <p:nvCxnSpPr>
            <p:cNvPr id="70" name="Google Shape;147;g14481795939_0_548">
              <a:extLst>
                <a:ext uri="{FF2B5EF4-FFF2-40B4-BE49-F238E27FC236}">
                  <a16:creationId xmlns:a16="http://schemas.microsoft.com/office/drawing/2014/main" id="{F7EC83FE-B0C6-9369-8665-551D1415601D}"/>
                </a:ext>
              </a:extLst>
            </p:cNvPr>
            <p:cNvCxnSpPr>
              <a:cxnSpLocks/>
            </p:cNvCxnSpPr>
            <p:nvPr/>
          </p:nvCxnSpPr>
          <p:spPr>
            <a:xfrm>
              <a:off x="134889" y="301049"/>
              <a:ext cx="302973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lumMod val="60000"/>
                  <a:lumOff val="4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16" name="Agrupar 115">
            <a:extLst>
              <a:ext uri="{FF2B5EF4-FFF2-40B4-BE49-F238E27FC236}">
                <a16:creationId xmlns:a16="http://schemas.microsoft.com/office/drawing/2014/main" id="{3EDB8D30-A150-99F6-080E-747F6A639E61}"/>
              </a:ext>
            </a:extLst>
          </p:cNvPr>
          <p:cNvGrpSpPr/>
          <p:nvPr/>
        </p:nvGrpSpPr>
        <p:grpSpPr>
          <a:xfrm>
            <a:off x="4935837" y="1691027"/>
            <a:ext cx="1961447" cy="793465"/>
            <a:chOff x="4935837" y="1691027"/>
            <a:chExt cx="1961447" cy="793465"/>
          </a:xfrm>
        </p:grpSpPr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64C90473-856F-349E-A1DA-44DB9F0E2A05}"/>
                </a:ext>
              </a:extLst>
            </p:cNvPr>
            <p:cNvGrpSpPr/>
            <p:nvPr/>
          </p:nvGrpSpPr>
          <p:grpSpPr>
            <a:xfrm>
              <a:off x="5671499" y="1691027"/>
              <a:ext cx="477850" cy="477850"/>
              <a:chOff x="400401" y="3876197"/>
              <a:chExt cx="498096" cy="498096"/>
            </a:xfrm>
          </p:grpSpPr>
          <p:sp>
            <p:nvSpPr>
              <p:cNvPr id="9" name="Elipse 8">
                <a:extLst>
                  <a:ext uri="{FF2B5EF4-FFF2-40B4-BE49-F238E27FC236}">
                    <a16:creationId xmlns:a16="http://schemas.microsoft.com/office/drawing/2014/main" id="{4EB11C12-FF67-AD23-E083-7B7E2E9481CF}"/>
                  </a:ext>
                </a:extLst>
              </p:cNvPr>
              <p:cNvSpPr/>
              <p:nvPr/>
            </p:nvSpPr>
            <p:spPr>
              <a:xfrm>
                <a:off x="400401" y="3876197"/>
                <a:ext cx="498096" cy="498096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10" name="Gráfico 9" descr="Documento com preenchimento sólido">
                <a:extLst>
                  <a:ext uri="{FF2B5EF4-FFF2-40B4-BE49-F238E27FC236}">
                    <a16:creationId xmlns:a16="http://schemas.microsoft.com/office/drawing/2014/main" id="{421695D2-A671-ABEE-8A56-F00CDB903F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/>
            </p:blipFill>
            <p:spPr>
              <a:xfrm>
                <a:off x="490629" y="3950232"/>
                <a:ext cx="322736" cy="322736"/>
              </a:xfrm>
              <a:prstGeom prst="rect">
                <a:avLst/>
              </a:prstGeom>
            </p:spPr>
          </p:pic>
        </p:grp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0B6C2755-4822-FC01-81F5-70C188B3B507}"/>
                </a:ext>
              </a:extLst>
            </p:cNvPr>
            <p:cNvSpPr txBox="1"/>
            <p:nvPr/>
          </p:nvSpPr>
          <p:spPr>
            <a:xfrm>
              <a:off x="4935837" y="2207493"/>
              <a:ext cx="19614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EMENTA</a:t>
              </a:r>
            </a:p>
          </p:txBody>
        </p:sp>
      </p:grpSp>
      <p:grpSp>
        <p:nvGrpSpPr>
          <p:cNvPr id="117" name="Agrupar 116">
            <a:extLst>
              <a:ext uri="{FF2B5EF4-FFF2-40B4-BE49-F238E27FC236}">
                <a16:creationId xmlns:a16="http://schemas.microsoft.com/office/drawing/2014/main" id="{7667AAFC-E77D-0D4A-1E39-4AC21685622C}"/>
              </a:ext>
            </a:extLst>
          </p:cNvPr>
          <p:cNvGrpSpPr/>
          <p:nvPr/>
        </p:nvGrpSpPr>
        <p:grpSpPr>
          <a:xfrm>
            <a:off x="4935837" y="5064080"/>
            <a:ext cx="1961447" cy="978131"/>
            <a:chOff x="4935837" y="5064080"/>
            <a:chExt cx="1961447" cy="978131"/>
          </a:xfrm>
        </p:grpSpPr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BF1525DA-CEA4-D114-5D1D-2C463F0B19F3}"/>
                </a:ext>
              </a:extLst>
            </p:cNvPr>
            <p:cNvGrpSpPr/>
            <p:nvPr/>
          </p:nvGrpSpPr>
          <p:grpSpPr>
            <a:xfrm>
              <a:off x="5671499" y="5064080"/>
              <a:ext cx="477850" cy="477850"/>
              <a:chOff x="400401" y="3876197"/>
              <a:chExt cx="498096" cy="498096"/>
            </a:xfrm>
          </p:grpSpPr>
          <p:sp>
            <p:nvSpPr>
              <p:cNvPr id="13" name="Elipse 12">
                <a:extLst>
                  <a:ext uri="{FF2B5EF4-FFF2-40B4-BE49-F238E27FC236}">
                    <a16:creationId xmlns:a16="http://schemas.microsoft.com/office/drawing/2014/main" id="{4FA3E453-38A9-1B8C-A6D3-C8258032158D}"/>
                  </a:ext>
                </a:extLst>
              </p:cNvPr>
              <p:cNvSpPr/>
              <p:nvPr/>
            </p:nvSpPr>
            <p:spPr>
              <a:xfrm>
                <a:off x="400401" y="3876197"/>
                <a:ext cx="498096" cy="498096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14" name="Gráfico 13" descr="Martelo com preenchimento sólido">
                <a:extLst>
                  <a:ext uri="{FF2B5EF4-FFF2-40B4-BE49-F238E27FC236}">
                    <a16:creationId xmlns:a16="http://schemas.microsoft.com/office/drawing/2014/main" id="{3F51376E-978A-A8D9-743E-AA906E6EB6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stretch/>
            </p:blipFill>
            <p:spPr>
              <a:xfrm>
                <a:off x="490629" y="3950232"/>
                <a:ext cx="322736" cy="322736"/>
              </a:xfrm>
              <a:prstGeom prst="rect">
                <a:avLst/>
              </a:prstGeom>
            </p:spPr>
          </p:pic>
        </p:grp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B2D183CD-9EE4-220D-1D5F-294F32ED0730}"/>
                </a:ext>
              </a:extLst>
            </p:cNvPr>
            <p:cNvSpPr txBox="1"/>
            <p:nvPr/>
          </p:nvSpPr>
          <p:spPr>
            <a:xfrm>
              <a:off x="4935837" y="5580546"/>
              <a:ext cx="19614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PRECEDENTES RELEVANTES</a:t>
              </a:r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69FD7D1D-009B-6747-BEAD-9652C0F02A8B}"/>
              </a:ext>
            </a:extLst>
          </p:cNvPr>
          <p:cNvSpPr txBox="1">
            <a:spLocks/>
          </p:cNvSpPr>
          <p:nvPr/>
        </p:nvSpPr>
        <p:spPr>
          <a:xfrm>
            <a:off x="274836" y="2482268"/>
            <a:ext cx="1966605" cy="108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Processo nº...</a:t>
            </a:r>
          </a:p>
          <a:p>
            <a:pPr algn="just">
              <a:lnSpc>
                <a:spcPct val="150000"/>
              </a:lnSpc>
            </a:pP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Autor:</a:t>
            </a:r>
          </a:p>
          <a:p>
            <a:pPr algn="just">
              <a:lnSpc>
                <a:spcPct val="150000"/>
              </a:lnSpc>
            </a:pP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Réu: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A3F26034-1656-EC2A-202C-B5E6D44ABA68}"/>
              </a:ext>
            </a:extLst>
          </p:cNvPr>
          <p:cNvSpPr txBox="1">
            <a:spLocks/>
          </p:cNvSpPr>
          <p:nvPr/>
        </p:nvSpPr>
        <p:spPr>
          <a:xfrm>
            <a:off x="269265" y="4224343"/>
            <a:ext cx="2037731" cy="261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[Insira aqui os fundamentos jurídicos] </a:t>
            </a:r>
          </a:p>
        </p:txBody>
      </p:sp>
      <p:grpSp>
        <p:nvGrpSpPr>
          <p:cNvPr id="113" name="Agrupar 112">
            <a:extLst>
              <a:ext uri="{FF2B5EF4-FFF2-40B4-BE49-F238E27FC236}">
                <a16:creationId xmlns:a16="http://schemas.microsoft.com/office/drawing/2014/main" id="{555B7B12-02FB-C4BB-3BF4-ABC91ED475DF}"/>
              </a:ext>
            </a:extLst>
          </p:cNvPr>
          <p:cNvGrpSpPr/>
          <p:nvPr/>
        </p:nvGrpSpPr>
        <p:grpSpPr>
          <a:xfrm>
            <a:off x="274836" y="3735471"/>
            <a:ext cx="2175496" cy="396000"/>
            <a:chOff x="274836" y="3735471"/>
            <a:chExt cx="2175496" cy="396000"/>
          </a:xfrm>
        </p:grpSpPr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028E0C68-2B5E-279E-FDEA-06967BB79EC9}"/>
                </a:ext>
              </a:extLst>
            </p:cNvPr>
            <p:cNvSpPr txBox="1"/>
            <p:nvPr/>
          </p:nvSpPr>
          <p:spPr>
            <a:xfrm>
              <a:off x="679583" y="3802666"/>
              <a:ext cx="17707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b="1" dirty="0">
                  <a:solidFill>
                    <a:srgbClr val="00004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DIREITO</a:t>
              </a:r>
            </a:p>
          </p:txBody>
        </p: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85276E2A-A307-BA18-7EB5-83E108EE863F}"/>
                </a:ext>
              </a:extLst>
            </p:cNvPr>
            <p:cNvGrpSpPr/>
            <p:nvPr/>
          </p:nvGrpSpPr>
          <p:grpSpPr>
            <a:xfrm>
              <a:off x="274836" y="3735471"/>
              <a:ext cx="396000" cy="396000"/>
              <a:chOff x="400401" y="6300579"/>
              <a:chExt cx="498096" cy="498096"/>
            </a:xfrm>
          </p:grpSpPr>
          <p:sp>
            <p:nvSpPr>
              <p:cNvPr id="19" name="Elipse 18">
                <a:extLst>
                  <a:ext uri="{FF2B5EF4-FFF2-40B4-BE49-F238E27FC236}">
                    <a16:creationId xmlns:a16="http://schemas.microsoft.com/office/drawing/2014/main" id="{206F88F2-4904-2664-3F7A-42123E2AF134}"/>
                  </a:ext>
                </a:extLst>
              </p:cNvPr>
              <p:cNvSpPr/>
              <p:nvPr/>
            </p:nvSpPr>
            <p:spPr>
              <a:xfrm>
                <a:off x="400401" y="6300579"/>
                <a:ext cx="498096" cy="498096"/>
              </a:xfrm>
              <a:prstGeom prst="ellipse">
                <a:avLst/>
              </a:prstGeom>
              <a:solidFill>
                <a:srgbClr val="00004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20" name="Gráfico 19" descr="Balança da justiça com preenchimento sólido">
                <a:extLst>
                  <a:ext uri="{FF2B5EF4-FFF2-40B4-BE49-F238E27FC236}">
                    <a16:creationId xmlns:a16="http://schemas.microsoft.com/office/drawing/2014/main" id="{FD2D595B-AE94-5631-F8C3-FDF6FF4E1F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rcRect/>
              <a:stretch/>
            </p:blipFill>
            <p:spPr>
              <a:xfrm>
                <a:off x="490629" y="6374614"/>
                <a:ext cx="322736" cy="322736"/>
              </a:xfrm>
              <a:prstGeom prst="rect">
                <a:avLst/>
              </a:prstGeom>
            </p:spPr>
          </p:pic>
        </p:grpSp>
        <p:cxnSp>
          <p:nvCxnSpPr>
            <p:cNvPr id="62" name="Conector reto 61">
              <a:extLst>
                <a:ext uri="{FF2B5EF4-FFF2-40B4-BE49-F238E27FC236}">
                  <a16:creationId xmlns:a16="http://schemas.microsoft.com/office/drawing/2014/main" id="{97EB0C61-C793-D025-4ED3-A4BB02EBD254}"/>
                </a:ext>
              </a:extLst>
            </p:cNvPr>
            <p:cNvCxnSpPr>
              <a:cxnSpLocks/>
            </p:cNvCxnSpPr>
            <p:nvPr/>
          </p:nvCxnSpPr>
          <p:spPr>
            <a:xfrm>
              <a:off x="773111" y="4050915"/>
              <a:ext cx="432000" cy="0"/>
            </a:xfrm>
            <a:prstGeom prst="line">
              <a:avLst/>
            </a:prstGeom>
            <a:ln w="12700">
              <a:solidFill>
                <a:srgbClr val="0000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Agrupar 111">
            <a:extLst>
              <a:ext uri="{FF2B5EF4-FFF2-40B4-BE49-F238E27FC236}">
                <a16:creationId xmlns:a16="http://schemas.microsoft.com/office/drawing/2014/main" id="{22441AD9-FACA-1CB5-D9C5-ED4DA4A002B9}"/>
              </a:ext>
            </a:extLst>
          </p:cNvPr>
          <p:cNvGrpSpPr/>
          <p:nvPr/>
        </p:nvGrpSpPr>
        <p:grpSpPr>
          <a:xfrm>
            <a:off x="2632112" y="1926070"/>
            <a:ext cx="2167319" cy="396000"/>
            <a:chOff x="2632112" y="1926070"/>
            <a:chExt cx="2167319" cy="396000"/>
          </a:xfrm>
        </p:grpSpPr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79EF1C2F-E1CD-F6FF-6EA4-2405926E2F0C}"/>
                </a:ext>
              </a:extLst>
            </p:cNvPr>
            <p:cNvSpPr txBox="1"/>
            <p:nvPr/>
          </p:nvSpPr>
          <p:spPr>
            <a:xfrm>
              <a:off x="3028682" y="2010886"/>
              <a:ext cx="17707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b="1" dirty="0">
                  <a:solidFill>
                    <a:srgbClr val="00004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PEDIDOS</a:t>
              </a:r>
            </a:p>
          </p:txBody>
        </p:sp>
        <p:grpSp>
          <p:nvGrpSpPr>
            <p:cNvPr id="29" name="Agrupar 28">
              <a:extLst>
                <a:ext uri="{FF2B5EF4-FFF2-40B4-BE49-F238E27FC236}">
                  <a16:creationId xmlns:a16="http://schemas.microsoft.com/office/drawing/2014/main" id="{784B9FA9-7867-0FD9-626D-D60B61EFA3DA}"/>
                </a:ext>
              </a:extLst>
            </p:cNvPr>
            <p:cNvGrpSpPr/>
            <p:nvPr/>
          </p:nvGrpSpPr>
          <p:grpSpPr>
            <a:xfrm>
              <a:off x="2632112" y="1926070"/>
              <a:ext cx="396000" cy="396000"/>
              <a:chOff x="3627689" y="5711970"/>
              <a:chExt cx="498096" cy="498096"/>
            </a:xfrm>
          </p:grpSpPr>
          <p:sp>
            <p:nvSpPr>
              <p:cNvPr id="30" name="Elipse 29">
                <a:extLst>
                  <a:ext uri="{FF2B5EF4-FFF2-40B4-BE49-F238E27FC236}">
                    <a16:creationId xmlns:a16="http://schemas.microsoft.com/office/drawing/2014/main" id="{F22C20EF-07FE-BA98-B20B-1821352988D2}"/>
                  </a:ext>
                </a:extLst>
              </p:cNvPr>
              <p:cNvSpPr/>
              <p:nvPr/>
            </p:nvSpPr>
            <p:spPr>
              <a:xfrm>
                <a:off x="3627689" y="5711970"/>
                <a:ext cx="498096" cy="498096"/>
              </a:xfrm>
              <a:prstGeom prst="ellipse">
                <a:avLst/>
              </a:prstGeom>
              <a:solidFill>
                <a:srgbClr val="00004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33" name="Gráfico 32" descr="Caneta com preenchimento sólido">
                <a:extLst>
                  <a:ext uri="{FF2B5EF4-FFF2-40B4-BE49-F238E27FC236}">
                    <a16:creationId xmlns:a16="http://schemas.microsoft.com/office/drawing/2014/main" id="{C6783BF3-2073-ECBF-869A-C26B2D4F5C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rcRect/>
              <a:stretch/>
            </p:blipFill>
            <p:spPr>
              <a:xfrm>
                <a:off x="3717917" y="5786005"/>
                <a:ext cx="322736" cy="322736"/>
              </a:xfrm>
              <a:prstGeom prst="rect">
                <a:avLst/>
              </a:prstGeom>
            </p:spPr>
          </p:pic>
        </p:grpSp>
        <p:cxnSp>
          <p:nvCxnSpPr>
            <p:cNvPr id="67" name="Conector reto 66">
              <a:extLst>
                <a:ext uri="{FF2B5EF4-FFF2-40B4-BE49-F238E27FC236}">
                  <a16:creationId xmlns:a16="http://schemas.microsoft.com/office/drawing/2014/main" id="{A8811CE8-127F-4360-C88F-C264122A3BD8}"/>
                </a:ext>
              </a:extLst>
            </p:cNvPr>
            <p:cNvCxnSpPr>
              <a:cxnSpLocks/>
            </p:cNvCxnSpPr>
            <p:nvPr/>
          </p:nvCxnSpPr>
          <p:spPr>
            <a:xfrm>
              <a:off x="3136589" y="2256467"/>
              <a:ext cx="485947" cy="0"/>
            </a:xfrm>
            <a:prstGeom prst="line">
              <a:avLst/>
            </a:prstGeom>
            <a:ln w="12700">
              <a:solidFill>
                <a:srgbClr val="0000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Agrupar 110">
            <a:extLst>
              <a:ext uri="{FF2B5EF4-FFF2-40B4-BE49-F238E27FC236}">
                <a16:creationId xmlns:a16="http://schemas.microsoft.com/office/drawing/2014/main" id="{92BDBB16-4B22-80FD-30C5-DF978CB38F18}"/>
              </a:ext>
            </a:extLst>
          </p:cNvPr>
          <p:cNvGrpSpPr/>
          <p:nvPr/>
        </p:nvGrpSpPr>
        <p:grpSpPr>
          <a:xfrm>
            <a:off x="274836" y="1910628"/>
            <a:ext cx="1803186" cy="430887"/>
            <a:chOff x="274836" y="1910628"/>
            <a:chExt cx="1803186" cy="430887"/>
          </a:xfrm>
        </p:grpSpPr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644A4D5B-1918-D0A5-3A4C-327342D7AD7A}"/>
                </a:ext>
              </a:extLst>
            </p:cNvPr>
            <p:cNvSpPr txBox="1"/>
            <p:nvPr/>
          </p:nvSpPr>
          <p:spPr>
            <a:xfrm>
              <a:off x="670836" y="1910628"/>
              <a:ext cx="140718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b="1" dirty="0">
                  <a:solidFill>
                    <a:srgbClr val="00004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IDENTIFICAÇÃO </a:t>
              </a:r>
            </a:p>
            <a:p>
              <a:r>
                <a:rPr lang="pt-BR" sz="1050" b="1" dirty="0">
                  <a:solidFill>
                    <a:srgbClr val="00004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 DEMANDA</a:t>
              </a:r>
            </a:p>
          </p:txBody>
        </p:sp>
        <p:grpSp>
          <p:nvGrpSpPr>
            <p:cNvPr id="74" name="Agrupar 73">
              <a:extLst>
                <a:ext uri="{FF2B5EF4-FFF2-40B4-BE49-F238E27FC236}">
                  <a16:creationId xmlns:a16="http://schemas.microsoft.com/office/drawing/2014/main" id="{E2F6B75E-DC79-3E40-E6F6-8093F60FF6F6}"/>
                </a:ext>
              </a:extLst>
            </p:cNvPr>
            <p:cNvGrpSpPr/>
            <p:nvPr/>
          </p:nvGrpSpPr>
          <p:grpSpPr>
            <a:xfrm>
              <a:off x="274836" y="1945515"/>
              <a:ext cx="396000" cy="396000"/>
              <a:chOff x="400401" y="2000532"/>
              <a:chExt cx="498096" cy="498096"/>
            </a:xfrm>
          </p:grpSpPr>
          <p:sp>
            <p:nvSpPr>
              <p:cNvPr id="31" name="Elipse 30">
                <a:extLst>
                  <a:ext uri="{FF2B5EF4-FFF2-40B4-BE49-F238E27FC236}">
                    <a16:creationId xmlns:a16="http://schemas.microsoft.com/office/drawing/2014/main" id="{16CD10A4-F116-5C9D-C91B-F86E7065A8AB}"/>
                  </a:ext>
                </a:extLst>
              </p:cNvPr>
              <p:cNvSpPr/>
              <p:nvPr/>
            </p:nvSpPr>
            <p:spPr>
              <a:xfrm>
                <a:off x="400401" y="2000532"/>
                <a:ext cx="498096" cy="498096"/>
              </a:xfrm>
              <a:prstGeom prst="ellipse">
                <a:avLst/>
              </a:prstGeom>
              <a:solidFill>
                <a:srgbClr val="00004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34" name="Gráfico 33" descr="Usuário com preenchimento sólido">
                <a:extLst>
                  <a:ext uri="{FF2B5EF4-FFF2-40B4-BE49-F238E27FC236}">
                    <a16:creationId xmlns:a16="http://schemas.microsoft.com/office/drawing/2014/main" id="{F42E9079-C4B4-61CB-16E1-E2620AA629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490629" y="2074567"/>
                <a:ext cx="322736" cy="322736"/>
              </a:xfrm>
              <a:prstGeom prst="rect">
                <a:avLst/>
              </a:prstGeom>
            </p:spPr>
          </p:pic>
        </p:grpSp>
        <p:cxnSp>
          <p:nvCxnSpPr>
            <p:cNvPr id="68" name="Conector reto 67">
              <a:extLst>
                <a:ext uri="{FF2B5EF4-FFF2-40B4-BE49-F238E27FC236}">
                  <a16:creationId xmlns:a16="http://schemas.microsoft.com/office/drawing/2014/main" id="{FA1634C1-2E7B-74B0-2774-AC8D50BAB1C4}"/>
                </a:ext>
              </a:extLst>
            </p:cNvPr>
            <p:cNvCxnSpPr>
              <a:cxnSpLocks/>
            </p:cNvCxnSpPr>
            <p:nvPr/>
          </p:nvCxnSpPr>
          <p:spPr>
            <a:xfrm>
              <a:off x="773111" y="2326567"/>
              <a:ext cx="648000" cy="0"/>
            </a:xfrm>
            <a:prstGeom prst="line">
              <a:avLst/>
            </a:prstGeom>
            <a:ln w="12700">
              <a:solidFill>
                <a:srgbClr val="0000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Agrupar 114">
            <a:extLst>
              <a:ext uri="{FF2B5EF4-FFF2-40B4-BE49-F238E27FC236}">
                <a16:creationId xmlns:a16="http://schemas.microsoft.com/office/drawing/2014/main" id="{EE3253D8-0618-31AA-38BB-967882C71063}"/>
              </a:ext>
            </a:extLst>
          </p:cNvPr>
          <p:cNvGrpSpPr/>
          <p:nvPr/>
        </p:nvGrpSpPr>
        <p:grpSpPr>
          <a:xfrm>
            <a:off x="2633998" y="5595934"/>
            <a:ext cx="2677728" cy="444354"/>
            <a:chOff x="2633998" y="5595934"/>
            <a:chExt cx="2677728" cy="444354"/>
          </a:xfrm>
        </p:grpSpPr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7179A08D-F176-2A8D-2F97-74D5B0867097}"/>
                </a:ext>
              </a:extLst>
            </p:cNvPr>
            <p:cNvSpPr txBox="1"/>
            <p:nvPr/>
          </p:nvSpPr>
          <p:spPr>
            <a:xfrm>
              <a:off x="3033337" y="5595934"/>
              <a:ext cx="227838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TUTELA DE </a:t>
              </a:r>
            </a:p>
            <a:p>
              <a:r>
                <a:rPr lang="pt-BR" sz="105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URGÊNCIA</a:t>
              </a:r>
            </a:p>
          </p:txBody>
        </p:sp>
        <p:grpSp>
          <p:nvGrpSpPr>
            <p:cNvPr id="36" name="Agrupar 35">
              <a:extLst>
                <a:ext uri="{FF2B5EF4-FFF2-40B4-BE49-F238E27FC236}">
                  <a16:creationId xmlns:a16="http://schemas.microsoft.com/office/drawing/2014/main" id="{58D8E29A-B5C6-FC13-4790-DE23E81A1F17}"/>
                </a:ext>
              </a:extLst>
            </p:cNvPr>
            <p:cNvGrpSpPr/>
            <p:nvPr/>
          </p:nvGrpSpPr>
          <p:grpSpPr>
            <a:xfrm>
              <a:off x="2633998" y="5644288"/>
              <a:ext cx="396000" cy="396000"/>
              <a:chOff x="3615422" y="1996394"/>
              <a:chExt cx="498096" cy="498096"/>
            </a:xfrm>
          </p:grpSpPr>
          <p:sp>
            <p:nvSpPr>
              <p:cNvPr id="37" name="Elipse 36">
                <a:extLst>
                  <a:ext uri="{FF2B5EF4-FFF2-40B4-BE49-F238E27FC236}">
                    <a16:creationId xmlns:a16="http://schemas.microsoft.com/office/drawing/2014/main" id="{5DE982A0-92C3-2452-10C8-C8AA3EC11EE1}"/>
                  </a:ext>
                </a:extLst>
              </p:cNvPr>
              <p:cNvSpPr/>
              <p:nvPr/>
            </p:nvSpPr>
            <p:spPr>
              <a:xfrm>
                <a:off x="3615422" y="1996394"/>
                <a:ext cx="498096" cy="498096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38" name="Gráfico 37" descr="Sirene com preenchimento sólido">
                <a:extLst>
                  <a:ext uri="{FF2B5EF4-FFF2-40B4-BE49-F238E27FC236}">
                    <a16:creationId xmlns:a16="http://schemas.microsoft.com/office/drawing/2014/main" id="{44D9AB47-547A-6D15-0590-FDD2A534F7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/>
              <a:stretch/>
            </p:blipFill>
            <p:spPr>
              <a:xfrm>
                <a:off x="3677061" y="2042833"/>
                <a:ext cx="368887" cy="368887"/>
              </a:xfrm>
              <a:prstGeom prst="rect">
                <a:avLst/>
              </a:prstGeom>
            </p:spPr>
          </p:pic>
        </p:grpSp>
        <p:cxnSp>
          <p:nvCxnSpPr>
            <p:cNvPr id="79" name="Conector reto 78">
              <a:extLst>
                <a:ext uri="{FF2B5EF4-FFF2-40B4-BE49-F238E27FC236}">
                  <a16:creationId xmlns:a16="http://schemas.microsoft.com/office/drawing/2014/main" id="{9C736EBD-3A94-BAFE-8BF9-6C80A90A75D2}"/>
                </a:ext>
              </a:extLst>
            </p:cNvPr>
            <p:cNvCxnSpPr>
              <a:cxnSpLocks/>
            </p:cNvCxnSpPr>
            <p:nvPr/>
          </p:nvCxnSpPr>
          <p:spPr>
            <a:xfrm>
              <a:off x="3136589" y="6010683"/>
              <a:ext cx="612000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Agrupar 113">
            <a:extLst>
              <a:ext uri="{FF2B5EF4-FFF2-40B4-BE49-F238E27FC236}">
                <a16:creationId xmlns:a16="http://schemas.microsoft.com/office/drawing/2014/main" id="{5584C83B-A3A5-4919-D3AD-2FB36CC2E8F2}"/>
              </a:ext>
            </a:extLst>
          </p:cNvPr>
          <p:cNvGrpSpPr/>
          <p:nvPr/>
        </p:nvGrpSpPr>
        <p:grpSpPr>
          <a:xfrm>
            <a:off x="274836" y="6994410"/>
            <a:ext cx="1933094" cy="430887"/>
            <a:chOff x="274836" y="6994410"/>
            <a:chExt cx="1933094" cy="430887"/>
          </a:xfrm>
        </p:grpSpPr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7F7C0E55-3EE1-D204-AAD0-5A3FC299248F}"/>
                </a:ext>
              </a:extLst>
            </p:cNvPr>
            <p:cNvSpPr txBox="1"/>
            <p:nvPr/>
          </p:nvSpPr>
          <p:spPr>
            <a:xfrm>
              <a:off x="670836" y="6994410"/>
              <a:ext cx="153709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b="1" dirty="0">
                  <a:solidFill>
                    <a:srgbClr val="00004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PROVAS </a:t>
              </a:r>
            </a:p>
            <a:p>
              <a:r>
                <a:rPr lang="pt-BR" sz="1050" b="1" dirty="0">
                  <a:solidFill>
                    <a:srgbClr val="00004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PRODUZIDAS</a:t>
              </a:r>
            </a:p>
          </p:txBody>
        </p:sp>
        <p:grpSp>
          <p:nvGrpSpPr>
            <p:cNvPr id="22" name="Agrupar 21">
              <a:extLst>
                <a:ext uri="{FF2B5EF4-FFF2-40B4-BE49-F238E27FC236}">
                  <a16:creationId xmlns:a16="http://schemas.microsoft.com/office/drawing/2014/main" id="{5051774C-EA24-3D7A-6B0B-25F068311CFA}"/>
                </a:ext>
              </a:extLst>
            </p:cNvPr>
            <p:cNvGrpSpPr/>
            <p:nvPr/>
          </p:nvGrpSpPr>
          <p:grpSpPr>
            <a:xfrm>
              <a:off x="274836" y="7026849"/>
              <a:ext cx="396000" cy="396000"/>
              <a:chOff x="3615422" y="3875173"/>
              <a:chExt cx="498096" cy="498096"/>
            </a:xfrm>
          </p:grpSpPr>
          <p:sp>
            <p:nvSpPr>
              <p:cNvPr id="23" name="Elipse 22">
                <a:extLst>
                  <a:ext uri="{FF2B5EF4-FFF2-40B4-BE49-F238E27FC236}">
                    <a16:creationId xmlns:a16="http://schemas.microsoft.com/office/drawing/2014/main" id="{84D03E90-9496-0ECB-40F1-FF861E71ECF5}"/>
                  </a:ext>
                </a:extLst>
              </p:cNvPr>
              <p:cNvSpPr/>
              <p:nvPr/>
            </p:nvSpPr>
            <p:spPr>
              <a:xfrm>
                <a:off x="3615422" y="3875173"/>
                <a:ext cx="498096" cy="498096"/>
              </a:xfrm>
              <a:prstGeom prst="ellipse">
                <a:avLst/>
              </a:prstGeom>
              <a:solidFill>
                <a:srgbClr val="00004C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pic>
            <p:nvPicPr>
              <p:cNvPr id="27" name="Gráfico 26" descr="Pesquisa de Pasta com preenchimento sólido">
                <a:extLst>
                  <a:ext uri="{FF2B5EF4-FFF2-40B4-BE49-F238E27FC236}">
                    <a16:creationId xmlns:a16="http://schemas.microsoft.com/office/drawing/2014/main" id="{2D7D70A8-DD6C-858C-8944-85E8A170C3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rcRect/>
              <a:stretch/>
            </p:blipFill>
            <p:spPr>
              <a:xfrm>
                <a:off x="3661897" y="3922525"/>
                <a:ext cx="405146" cy="405146"/>
              </a:xfrm>
              <a:prstGeom prst="rect">
                <a:avLst/>
              </a:prstGeom>
            </p:spPr>
          </p:pic>
        </p:grpSp>
        <p:cxnSp>
          <p:nvCxnSpPr>
            <p:cNvPr id="80" name="Conector reto 79">
              <a:extLst>
                <a:ext uri="{FF2B5EF4-FFF2-40B4-BE49-F238E27FC236}">
                  <a16:creationId xmlns:a16="http://schemas.microsoft.com/office/drawing/2014/main" id="{DA844907-7E5A-13AF-8360-B1038D312E5A}"/>
                </a:ext>
              </a:extLst>
            </p:cNvPr>
            <p:cNvCxnSpPr>
              <a:cxnSpLocks/>
            </p:cNvCxnSpPr>
            <p:nvPr/>
          </p:nvCxnSpPr>
          <p:spPr>
            <a:xfrm>
              <a:off x="773111" y="7386597"/>
              <a:ext cx="720000" cy="0"/>
            </a:xfrm>
            <a:prstGeom prst="line">
              <a:avLst/>
            </a:prstGeom>
            <a:ln w="12700">
              <a:solidFill>
                <a:srgbClr val="0000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9798DE08-A294-11C7-2BB1-9EC09D85FE41}"/>
              </a:ext>
            </a:extLst>
          </p:cNvPr>
          <p:cNvSpPr txBox="1">
            <a:spLocks/>
          </p:cNvSpPr>
          <p:nvPr/>
        </p:nvSpPr>
        <p:spPr>
          <a:xfrm>
            <a:off x="269266" y="7615355"/>
            <a:ext cx="2037731" cy="198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[Insira aqui as provas produzidas]</a:t>
            </a:r>
          </a:p>
        </p:txBody>
      </p:sp>
      <p:sp>
        <p:nvSpPr>
          <p:cNvPr id="84" name="CaixaDeTexto 83">
            <a:extLst>
              <a:ext uri="{FF2B5EF4-FFF2-40B4-BE49-F238E27FC236}">
                <a16:creationId xmlns:a16="http://schemas.microsoft.com/office/drawing/2014/main" id="{BC4B6E97-A492-2C6F-9B0B-F33903995AA1}"/>
              </a:ext>
            </a:extLst>
          </p:cNvPr>
          <p:cNvSpPr txBox="1">
            <a:spLocks/>
          </p:cNvSpPr>
          <p:nvPr/>
        </p:nvSpPr>
        <p:spPr>
          <a:xfrm>
            <a:off x="2619325" y="6234849"/>
            <a:ext cx="2086114" cy="198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[Insira aqui o pedido de tutela de urgência, caso necessário]</a:t>
            </a:r>
          </a:p>
        </p:txBody>
      </p: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C3736DDC-BD00-8E24-0248-F3B63E4DE4DB}"/>
              </a:ext>
            </a:extLst>
          </p:cNvPr>
          <p:cNvSpPr txBox="1">
            <a:spLocks/>
          </p:cNvSpPr>
          <p:nvPr/>
        </p:nvSpPr>
        <p:spPr>
          <a:xfrm>
            <a:off x="5051079" y="2549949"/>
            <a:ext cx="1743615" cy="237712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/>
            <a:r>
              <a:rPr lang="pt-BR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[Insira aqui a ementa do caso concreto] </a:t>
            </a:r>
          </a:p>
        </p:txBody>
      </p:sp>
      <p:sp>
        <p:nvSpPr>
          <p:cNvPr id="86" name="CaixaDeTexto 85">
            <a:extLst>
              <a:ext uri="{FF2B5EF4-FFF2-40B4-BE49-F238E27FC236}">
                <a16:creationId xmlns:a16="http://schemas.microsoft.com/office/drawing/2014/main" id="{876734DA-EA1A-8A72-A07B-D0E5709AF338}"/>
              </a:ext>
            </a:extLst>
          </p:cNvPr>
          <p:cNvSpPr txBox="1">
            <a:spLocks/>
          </p:cNvSpPr>
          <p:nvPr/>
        </p:nvSpPr>
        <p:spPr>
          <a:xfrm>
            <a:off x="5042645" y="6057599"/>
            <a:ext cx="1743615" cy="371241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/>
            <a:r>
              <a:rPr lang="pt-BR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[Insira aqui os julgados aplicáveis ao caso] </a:t>
            </a: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030E7EC3-3153-98E8-E3EF-8505F060E933}"/>
              </a:ext>
            </a:extLst>
          </p:cNvPr>
          <p:cNvSpPr txBox="1"/>
          <p:nvPr/>
        </p:nvSpPr>
        <p:spPr>
          <a:xfrm>
            <a:off x="2677263" y="8299693"/>
            <a:ext cx="1963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Termos em que,</a:t>
            </a:r>
          </a:p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Pede deferimento.</a:t>
            </a:r>
          </a:p>
          <a:p>
            <a:pPr algn="ctr"/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Local..., Data...</a:t>
            </a:r>
          </a:p>
        </p:txBody>
      </p:sp>
      <p:sp>
        <p:nvSpPr>
          <p:cNvPr id="89" name="CaixaDeTexto 88">
            <a:extLst>
              <a:ext uri="{FF2B5EF4-FFF2-40B4-BE49-F238E27FC236}">
                <a16:creationId xmlns:a16="http://schemas.microsoft.com/office/drawing/2014/main" id="{4B72877D-2F78-8D83-5E37-807D59B47CD5}"/>
              </a:ext>
            </a:extLst>
          </p:cNvPr>
          <p:cNvSpPr txBox="1">
            <a:spLocks/>
          </p:cNvSpPr>
          <p:nvPr/>
        </p:nvSpPr>
        <p:spPr>
          <a:xfrm>
            <a:off x="2632112" y="2426193"/>
            <a:ext cx="2086115" cy="3064397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[Insira aqui o(s) pedido(s)]</a:t>
            </a:r>
          </a:p>
        </p:txBody>
      </p: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DC7DCFB4-1811-C5EB-5520-AB9C893D25DA}"/>
              </a:ext>
            </a:extLst>
          </p:cNvPr>
          <p:cNvCxnSpPr>
            <a:cxnSpLocks/>
          </p:cNvCxnSpPr>
          <p:nvPr/>
        </p:nvCxnSpPr>
        <p:spPr>
          <a:xfrm>
            <a:off x="2450332" y="1905330"/>
            <a:ext cx="0" cy="7773242"/>
          </a:xfrm>
          <a:prstGeom prst="line">
            <a:avLst/>
          </a:prstGeom>
          <a:ln w="3175">
            <a:solidFill>
              <a:srgbClr val="0000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226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212</TotalTime>
  <Words>133</Words>
  <Application>Microsoft Office PowerPoint</Application>
  <PresentationFormat>Papel A4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Giulianna Delorence</dc:creator>
  <cp:lastModifiedBy>Giulianna Delorence</cp:lastModifiedBy>
  <cp:revision>13</cp:revision>
  <dcterms:created xsi:type="dcterms:W3CDTF">2023-08-07T19:01:40Z</dcterms:created>
  <dcterms:modified xsi:type="dcterms:W3CDTF">2023-11-29T22:41:09Z</dcterms:modified>
</cp:coreProperties>
</file>